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0" r:id="rId2"/>
    <p:sldId id="261" r:id="rId3"/>
    <p:sldId id="262" r:id="rId4"/>
    <p:sldId id="264" r:id="rId5"/>
    <p:sldId id="265" r:id="rId6"/>
    <p:sldId id="273" r:id="rId7"/>
    <p:sldId id="274" r:id="rId8"/>
    <p:sldId id="275" r:id="rId9"/>
    <p:sldId id="276" r:id="rId10"/>
    <p:sldId id="257" r:id="rId11"/>
    <p:sldId id="259" r:id="rId12"/>
    <p:sldId id="258" r:id="rId13"/>
    <p:sldId id="267" r:id="rId14"/>
    <p:sldId id="268" r:id="rId15"/>
    <p:sldId id="269" r:id="rId16"/>
    <p:sldId id="263" r:id="rId17"/>
    <p:sldId id="266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14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5BFB-D935-4593-8098-78D1BD00057F}" type="datetimeFigureOut">
              <a:rPr lang="es-ES" smtClean="0"/>
              <a:pPr/>
              <a:t>28/09/2015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6D34-67FD-4DDE-A376-61178E143B6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7708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5BFB-D935-4593-8098-78D1BD00057F}" type="datetimeFigureOut">
              <a:rPr lang="es-ES" smtClean="0"/>
              <a:pPr/>
              <a:t>28/09/2015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6D34-67FD-4DDE-A376-61178E143B6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730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5BFB-D935-4593-8098-78D1BD00057F}" type="datetimeFigureOut">
              <a:rPr lang="es-ES" smtClean="0"/>
              <a:pPr/>
              <a:t>28/09/2015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6D34-67FD-4DDE-A376-61178E143B6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5277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5BFB-D935-4593-8098-78D1BD00057F}" type="datetimeFigureOut">
              <a:rPr lang="es-ES" smtClean="0"/>
              <a:pPr/>
              <a:t>28/09/2015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6D34-67FD-4DDE-A376-61178E143B6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8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5BFB-D935-4593-8098-78D1BD00057F}" type="datetimeFigureOut">
              <a:rPr lang="es-ES" smtClean="0"/>
              <a:pPr/>
              <a:t>28/09/2015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6D34-67FD-4DDE-A376-61178E143B6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9544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5BFB-D935-4593-8098-78D1BD00057F}" type="datetimeFigureOut">
              <a:rPr lang="es-ES" smtClean="0"/>
              <a:pPr/>
              <a:t>28/09/2015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6D34-67FD-4DDE-A376-61178E143B6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600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5BFB-D935-4593-8098-78D1BD00057F}" type="datetimeFigureOut">
              <a:rPr lang="es-ES" smtClean="0"/>
              <a:pPr/>
              <a:t>28/09/2015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6D34-67FD-4DDE-A376-61178E143B6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0037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5BFB-D935-4593-8098-78D1BD00057F}" type="datetimeFigureOut">
              <a:rPr lang="es-ES" smtClean="0"/>
              <a:pPr/>
              <a:t>28/09/2015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6D34-67FD-4DDE-A376-61178E143B6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8418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5BFB-D935-4593-8098-78D1BD00057F}" type="datetimeFigureOut">
              <a:rPr lang="es-ES" smtClean="0"/>
              <a:pPr/>
              <a:t>28/09/2015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6D34-67FD-4DDE-A376-61178E143B6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473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5BFB-D935-4593-8098-78D1BD00057F}" type="datetimeFigureOut">
              <a:rPr lang="es-ES" smtClean="0"/>
              <a:pPr/>
              <a:t>28/09/2015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6D34-67FD-4DDE-A376-61178E143B6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93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5BFB-D935-4593-8098-78D1BD00057F}" type="datetimeFigureOut">
              <a:rPr lang="es-ES" smtClean="0"/>
              <a:pPr/>
              <a:t>28/09/2015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6D34-67FD-4DDE-A376-61178E143B6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745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5BFB-D935-4593-8098-78D1BD00057F}" type="datetimeFigureOut">
              <a:rPr lang="es-ES" smtClean="0"/>
              <a:pPr/>
              <a:t>28/09/2015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6D34-67FD-4DDE-A376-61178E143B6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375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5BFB-D935-4593-8098-78D1BD00057F}" type="datetimeFigureOut">
              <a:rPr lang="es-ES" smtClean="0"/>
              <a:pPr/>
              <a:t>28/09/2015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6D34-67FD-4DDE-A376-61178E143B6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179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5BFB-D935-4593-8098-78D1BD00057F}" type="datetimeFigureOut">
              <a:rPr lang="es-ES" smtClean="0"/>
              <a:pPr/>
              <a:t>28/09/2015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6D34-67FD-4DDE-A376-61178E143B6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4931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5BFB-D935-4593-8098-78D1BD00057F}" type="datetimeFigureOut">
              <a:rPr lang="es-ES" smtClean="0"/>
              <a:pPr/>
              <a:t>28/09/2015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6D34-67FD-4DDE-A376-61178E143B6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4189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5BFB-D935-4593-8098-78D1BD00057F}" type="datetimeFigureOut">
              <a:rPr lang="es-ES" smtClean="0"/>
              <a:pPr/>
              <a:t>28/09/2015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6D34-67FD-4DDE-A376-61178E143B6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1252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65BFB-D935-4593-8098-78D1BD00057F}" type="datetimeFigureOut">
              <a:rPr lang="es-ES" smtClean="0"/>
              <a:pPr/>
              <a:t>28/09/2015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4B36D34-67FD-4DDE-A376-61178E143B6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487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620688"/>
            <a:ext cx="7056784" cy="422920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solidFill>
                  <a:schemeClr val="tx1"/>
                </a:solidFill>
              </a:rPr>
              <a:t>Santiago de Cali: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628800"/>
            <a:ext cx="7755632" cy="4752528"/>
          </a:xfrm>
        </p:spPr>
        <p:txBody>
          <a:bodyPr>
            <a:normAutofit/>
          </a:bodyPr>
          <a:lstStyle/>
          <a:p>
            <a:pPr algn="just"/>
            <a:r>
              <a:rPr lang="es-ES" sz="2000" dirty="0" smtClean="0"/>
              <a:t>La ciudad de </a:t>
            </a:r>
            <a:r>
              <a:rPr lang="es-ES" sz="2000" b="1" dirty="0" smtClean="0"/>
              <a:t>Santiago de Cali</a:t>
            </a:r>
            <a:r>
              <a:rPr lang="es-ES" sz="2000" dirty="0" smtClean="0"/>
              <a:t> o simplemente </a:t>
            </a:r>
            <a:r>
              <a:rPr lang="es-ES" sz="2000" b="1" dirty="0" smtClean="0"/>
              <a:t>Cali</a:t>
            </a:r>
            <a:r>
              <a:rPr lang="es-ES" sz="2000" dirty="0" smtClean="0"/>
              <a:t>, es una de las ciudades más antiguas en Colombia y en el continente americano. Su fundación data del año 1536 de manos del conquistador Sebastián de </a:t>
            </a:r>
            <a:r>
              <a:rPr lang="es-ES" sz="2000" dirty="0" err="1" smtClean="0"/>
              <a:t>Belalcázar</a:t>
            </a:r>
            <a:r>
              <a:rPr lang="es-ES" sz="2000" dirty="0" smtClean="0"/>
              <a:t> </a:t>
            </a:r>
          </a:p>
          <a:p>
            <a:pPr algn="just">
              <a:buNone/>
            </a:pPr>
            <a:r>
              <a:rPr lang="es-ES" sz="2000" dirty="0" smtClean="0"/>
              <a:t>    Capital del departamento del Valle del Cauca, tercera ciudad de la República de Colombia, ha sido testigo de 476 años de historia. Cálida y alegre ciudad, ofrece al visitante -además de la ya proverbial amistad de sus gentes- no pocos lugares de interés, monumentos históricos y arquitectónicos, plazas, parques y museos, iglesias, calles que nos hacen retroceder con nostalgia en el tiempo....</a:t>
            </a:r>
          </a:p>
          <a:p>
            <a:pPr algn="just">
              <a:buNone/>
            </a:pPr>
            <a:r>
              <a:rPr lang="es-ES" sz="2000" dirty="0" smtClean="0"/>
              <a:t>    Y cuando llega la noche, con su fresca brisa, Cali abre las puertas a la alegría contagiosa de sus centros nocturnos, donde la salsa se baila con la mayor de las destrezas. </a:t>
            </a:r>
            <a:endParaRPr lang="es-ES" sz="20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12182" cy="782782"/>
          </a:xfrm>
        </p:spPr>
        <p:txBody>
          <a:bodyPr>
            <a:normAutofit/>
          </a:bodyPr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Programa de recuperación de espacios públicos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2564904"/>
            <a:ext cx="7467600" cy="4873752"/>
          </a:xfrm>
        </p:spPr>
        <p:txBody>
          <a:bodyPr>
            <a:normAutofit/>
          </a:bodyPr>
          <a:lstStyle/>
          <a:p>
            <a:pPr algn="just"/>
            <a:r>
              <a:rPr lang="es-ES" sz="2000" dirty="0" smtClean="0"/>
              <a:t>Con esta iniciativa se han embellecido y recuperado zonas verdes desde el año 2002, generando un clima de prosperidad y bienestar a la población y dejando una grata imagen entre los turistas que visitan la capital del Valle del Cauca.</a:t>
            </a:r>
          </a:p>
          <a:p>
            <a:pPr algn="just"/>
            <a:endParaRPr lang="es-ES" sz="20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Proyectos realizados: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268760"/>
            <a:ext cx="7467600" cy="48737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s-ES" dirty="0" smtClean="0"/>
          </a:p>
          <a:p>
            <a:pPr algn="just"/>
            <a:r>
              <a:rPr lang="es-ES" sz="2000" dirty="0" smtClean="0"/>
              <a:t>Mejoramiento ambiental y paisajístico del “Parque Giordano Bruno” – año 2010.</a:t>
            </a:r>
          </a:p>
          <a:p>
            <a:pPr algn="just">
              <a:buNone/>
            </a:pPr>
            <a:endParaRPr lang="es-ES" sz="2000" dirty="0" smtClean="0"/>
          </a:p>
          <a:p>
            <a:pPr algn="just"/>
            <a:r>
              <a:rPr lang="es-ES" sz="2000" dirty="0" smtClean="0"/>
              <a:t>Construcción del “Parque La Nueva Estancia” de Yumbo – año 2010</a:t>
            </a:r>
          </a:p>
          <a:p>
            <a:pPr algn="just">
              <a:buNone/>
            </a:pPr>
            <a:endParaRPr lang="es-ES" sz="2000" dirty="0" smtClean="0"/>
          </a:p>
          <a:p>
            <a:pPr algn="just"/>
            <a:r>
              <a:rPr lang="es-ES" sz="2000" dirty="0" smtClean="0"/>
              <a:t>Convenios de Asociación con la Alcaldía Santiago de Cali – DAGMA entre 2008 – 2011 para el mantenimiento de las zonas verdes de los corredores del M.I.O. y zona norte.</a:t>
            </a:r>
          </a:p>
          <a:p>
            <a:pPr algn="just">
              <a:buNone/>
            </a:pPr>
            <a:endParaRPr lang="es-ES" sz="2000" dirty="0" smtClean="0"/>
          </a:p>
          <a:p>
            <a:pPr algn="just"/>
            <a:r>
              <a:rPr lang="es-ES" sz="2000" dirty="0" smtClean="0"/>
              <a:t>Campaña “Cali bonita, Cali limpia” – año 2004.</a:t>
            </a:r>
          </a:p>
          <a:p>
            <a:pPr algn="just">
              <a:buNone/>
            </a:pPr>
            <a:endParaRPr lang="es-ES" sz="2000" dirty="0" smtClean="0"/>
          </a:p>
          <a:p>
            <a:pPr algn="just"/>
            <a:r>
              <a:rPr lang="es-ES" sz="2000" dirty="0" smtClean="0"/>
              <a:t>“Vuelve al rio Cali” – Año 2002</a:t>
            </a:r>
            <a:endParaRPr lang="es-ES" sz="20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7"/>
            <a:ext cx="6995120" cy="20203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…</a:t>
            </a:r>
            <a:endParaRPr lang="es-ES" dirty="0"/>
          </a:p>
        </p:txBody>
      </p:sp>
      <p:pic>
        <p:nvPicPr>
          <p:cNvPr id="4" name="3 Marcador de contenido" descr="Zonas-verd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589708"/>
            <a:ext cx="7348888" cy="4503588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724942"/>
          </a:xfrm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chemeClr val="tx1"/>
                </a:solidFill>
              </a:rPr>
              <a:t>¿</a:t>
            </a:r>
            <a:r>
              <a:rPr lang="es-ES" sz="2400" b="1" dirty="0" smtClean="0">
                <a:solidFill>
                  <a:schemeClr val="tx1"/>
                </a:solidFill>
              </a:rPr>
              <a:t>De donde viene la salsa?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12776"/>
            <a:ext cx="7632848" cy="5040560"/>
          </a:xfrm>
        </p:spPr>
        <p:txBody>
          <a:bodyPr>
            <a:normAutofit/>
          </a:bodyPr>
          <a:lstStyle/>
          <a:p>
            <a:pPr algn="just"/>
            <a:r>
              <a:rPr lang="es-ES" sz="2000" dirty="0" smtClean="0"/>
              <a:t>“El caleño y la caleña” siempre han bailado, Su identificación con el baile proviene de los estratos populares que por medio de los ritmos Afro-Caribeños se empieza a desarrollar en los años 30 conservándose como una tradición durante más de 70 años.</a:t>
            </a:r>
          </a:p>
          <a:p>
            <a:pPr algn="just">
              <a:buNone/>
            </a:pPr>
            <a:r>
              <a:rPr lang="es-ES" sz="2000" dirty="0" smtClean="0"/>
              <a:t>   En 1957 apareció la "Feria de Cali" como un festival popular. </a:t>
            </a:r>
            <a:br>
              <a:rPr lang="es-ES" sz="2000" dirty="0" smtClean="0"/>
            </a:br>
            <a:r>
              <a:rPr lang="es-ES" sz="2000" dirty="0" smtClean="0"/>
              <a:t>Con la nueva década llegan ritmos como el Swing, el </a:t>
            </a:r>
            <a:r>
              <a:rPr lang="es-ES" sz="2000" dirty="0" err="1" smtClean="0"/>
              <a:t>Boggie</a:t>
            </a:r>
            <a:r>
              <a:rPr lang="es-ES" sz="2000" dirty="0" smtClean="0"/>
              <a:t> </a:t>
            </a:r>
            <a:r>
              <a:rPr lang="es-ES" sz="2000" dirty="0" err="1" smtClean="0"/>
              <a:t>Woogie</a:t>
            </a:r>
            <a:r>
              <a:rPr lang="es-ES" sz="2000" dirty="0" smtClean="0"/>
              <a:t>, el </a:t>
            </a:r>
            <a:r>
              <a:rPr lang="es-ES" sz="2000" dirty="0" err="1" smtClean="0"/>
              <a:t>Foxtrot</a:t>
            </a:r>
            <a:r>
              <a:rPr lang="es-ES" sz="2000" dirty="0" smtClean="0"/>
              <a:t>, el </a:t>
            </a:r>
            <a:r>
              <a:rPr lang="es-ES" sz="2000" dirty="0" err="1" smtClean="0"/>
              <a:t>Rock'n'Roll</a:t>
            </a:r>
            <a:r>
              <a:rPr lang="es-ES" sz="2000" dirty="0" smtClean="0"/>
              <a:t> que son bien recibidos en la Cali de estratos altos. En cambio a los barrios populares se quedaron los ritmos Rumberos que provenían de Cuba, de Puerto Rico y más adelante de New York. Es así como llega entonces a Cali el ritmo "la Pachanga", antecedente de la Salsa que se apodera de todos los bailaderos de la ciudad</a:t>
            </a:r>
            <a:endParaRPr lang="es-ES" sz="20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7529264" cy="43691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..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412776"/>
            <a:ext cx="7467600" cy="4873752"/>
          </a:xfrm>
        </p:spPr>
        <p:txBody>
          <a:bodyPr>
            <a:normAutofit/>
          </a:bodyPr>
          <a:lstStyle/>
          <a:p>
            <a:pPr algn="just"/>
            <a:endParaRPr lang="es-ES" sz="2000" dirty="0" smtClean="0"/>
          </a:p>
          <a:p>
            <a:pPr algn="just"/>
            <a:r>
              <a:rPr lang="es-ES" sz="2000" dirty="0" smtClean="0"/>
              <a:t>El ritmo de la Pachanga lo había creado el señor Eduardo </a:t>
            </a:r>
            <a:r>
              <a:rPr lang="es-ES" sz="2000" dirty="0" err="1" smtClean="0"/>
              <a:t>Davidson</a:t>
            </a:r>
            <a:r>
              <a:rPr lang="es-ES" sz="2000" dirty="0" smtClean="0"/>
              <a:t> y en Cali entró con gran fuerza gracias a las orquestas de Charangas que habían hecho el puente musical entre Cuba, Puerto Rico, New York y Colombia. </a:t>
            </a:r>
            <a:br>
              <a:rPr lang="es-ES" sz="2000" dirty="0" smtClean="0"/>
            </a:br>
            <a:endParaRPr lang="es-ES" sz="2000" dirty="0" smtClean="0"/>
          </a:p>
          <a:p>
            <a:pPr algn="just"/>
            <a:r>
              <a:rPr lang="es-ES" sz="2000" dirty="0" smtClean="0"/>
              <a:t>En 1968 entraron los ritmos fuertes de la mano de </a:t>
            </a:r>
            <a:r>
              <a:rPr lang="es-ES" sz="2000" b="1" dirty="0" smtClean="0"/>
              <a:t>Ricardo </a:t>
            </a:r>
            <a:r>
              <a:rPr lang="es-ES" sz="2000" b="1" dirty="0" err="1" smtClean="0"/>
              <a:t>Ray</a:t>
            </a:r>
            <a:r>
              <a:rPr lang="es-ES" sz="2000" b="1" dirty="0" smtClean="0"/>
              <a:t> y Bobby Cruz </a:t>
            </a:r>
            <a:r>
              <a:rPr lang="es-ES" sz="2000" dirty="0" smtClean="0"/>
              <a:t>con sus "Descargas" que sonaban por primera vez en vivo y con ellos se afianzó en los caleños el gusto por la salsa. Después llegaron a Cali en los años 70's artistas como La </a:t>
            </a:r>
            <a:r>
              <a:rPr lang="es-ES" sz="2000" dirty="0" err="1" smtClean="0"/>
              <a:t>Fania</a:t>
            </a:r>
            <a:r>
              <a:rPr lang="es-ES" sz="2000" dirty="0" smtClean="0"/>
              <a:t> </a:t>
            </a:r>
            <a:r>
              <a:rPr lang="es-ES" sz="2000" dirty="0" err="1" smtClean="0"/>
              <a:t>All</a:t>
            </a:r>
            <a:r>
              <a:rPr lang="es-ES" sz="2000" dirty="0" smtClean="0"/>
              <a:t> </a:t>
            </a:r>
            <a:r>
              <a:rPr lang="es-ES" sz="2000" dirty="0" err="1" smtClean="0"/>
              <a:t>Stars</a:t>
            </a:r>
            <a:r>
              <a:rPr lang="es-ES" sz="2000" dirty="0" smtClean="0"/>
              <a:t> (contando entre una de sus estrellas al "Cantante de los Cantantes" el Señor Héctor </a:t>
            </a:r>
            <a:r>
              <a:rPr lang="es-ES" sz="2000" dirty="0" err="1" smtClean="0"/>
              <a:t>Lavoe</a:t>
            </a:r>
            <a:r>
              <a:rPr lang="es-ES" sz="2000" dirty="0" smtClean="0"/>
              <a:t>, quien llegó a vivir en Cali durante seis meses) así como El Gran Combo de Puerto Rico. 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48680"/>
            <a:ext cx="7457256" cy="22088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51592"/>
            <a:ext cx="7467600" cy="4873752"/>
          </a:xfrm>
        </p:spPr>
        <p:txBody>
          <a:bodyPr/>
          <a:lstStyle/>
          <a:p>
            <a:pPr algn="just"/>
            <a:r>
              <a:rPr lang="es-ES" sz="2000" dirty="0" smtClean="0"/>
              <a:t>Estos artistas le abrieron paso a otros cantantes y sus orquestas como: Celia Cruz, (La Reina de la Salsa), Cheo Feliciano, La Dimensión Latina, La Sonora Ponceña, Los Hermanos Lebrón, Oscar </a:t>
            </a:r>
            <a:r>
              <a:rPr lang="es-ES" sz="2000" dirty="0" err="1" smtClean="0"/>
              <a:t>D'Leon</a:t>
            </a:r>
            <a:r>
              <a:rPr lang="es-ES" sz="2000" dirty="0" smtClean="0"/>
              <a:t>, Rubén </a:t>
            </a:r>
            <a:r>
              <a:rPr lang="es-ES" sz="2000" dirty="0" err="1" smtClean="0"/>
              <a:t>Blades</a:t>
            </a:r>
            <a:r>
              <a:rPr lang="es-ES" sz="2000" dirty="0" smtClean="0"/>
              <a:t>, </a:t>
            </a:r>
            <a:r>
              <a:rPr lang="es-ES" sz="2000" dirty="0" err="1" smtClean="0"/>
              <a:t>Willie</a:t>
            </a:r>
            <a:r>
              <a:rPr lang="es-ES" sz="2000" dirty="0" smtClean="0"/>
              <a:t> Colón, entre otros. Estos importantes artistas enriquecieron y enriquecen aún la cultura de la Salsa en Cali a través de sus visitas a la Feria de Cali. </a:t>
            </a:r>
          </a:p>
          <a:p>
            <a:pPr algn="just">
              <a:buNone/>
            </a:pPr>
            <a:endParaRPr lang="es-ES" sz="2000" dirty="0" smtClean="0"/>
          </a:p>
          <a:p>
            <a:pPr algn="just">
              <a:buNone/>
            </a:pPr>
            <a:r>
              <a:rPr lang="es-ES" sz="2000" dirty="0" smtClean="0"/>
              <a:t>    En los años 80 nació el apelativo para Cali de la </a:t>
            </a:r>
            <a:r>
              <a:rPr lang="es-ES" sz="2000" b="1" dirty="0" smtClean="0"/>
              <a:t>"Capital Mundial de la Salsa" </a:t>
            </a:r>
            <a:r>
              <a:rPr lang="es-ES" sz="2000" dirty="0" smtClean="0"/>
              <a:t>puesto que entre otras cosas la gente en Cali se había aprendido a la perfección, el abecedario de la música Cubana, conocían a todos los temas e intérpretes puertorriqueños, </a:t>
            </a:r>
            <a:r>
              <a:rPr lang="es-ES" sz="2000" dirty="0" err="1" smtClean="0"/>
              <a:t>newyorkinos</a:t>
            </a:r>
            <a:r>
              <a:rPr lang="es-ES" sz="2000" dirty="0" smtClean="0"/>
              <a:t> y por supuesto colombianos. </a:t>
            </a:r>
            <a:endParaRPr lang="es-E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 smtClean="0">
                <a:solidFill>
                  <a:schemeClr val="tx1"/>
                </a:solidFill>
              </a:rPr>
              <a:t>Cultura ciudadana: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00808"/>
            <a:ext cx="7467600" cy="4845152"/>
          </a:xfrm>
        </p:spPr>
        <p:txBody>
          <a:bodyPr>
            <a:normAutofit/>
          </a:bodyPr>
          <a:lstStyle/>
          <a:p>
            <a:pPr algn="just"/>
            <a:r>
              <a:rPr lang="es-ES" sz="2000" dirty="0" smtClean="0"/>
              <a:t>Cali, en una época tuvo una cultura ciudadana admirable, donde se respetaban los valores mínimos de convivencia en donde la tolerancia y el respeto eran los ejes de toda relación entre los individuos; la capital del valle, con sus tradiciones ha hecho historia, ha sido merecedora de grandes apelativos por su envidiable comportamiento ciudadano</a:t>
            </a:r>
          </a:p>
          <a:p>
            <a:pPr algn="just">
              <a:buNone/>
            </a:pPr>
            <a:r>
              <a:rPr lang="es-ES" sz="2000" dirty="0" smtClean="0"/>
              <a:t>    tanto que llego a ser nombrada “la sucursal del cielo”, aunque con el correr de los años y gracias a muchos antihéroes nacidos de las entrañas de esta ciudad, en las periferias de los barrios, se ha denigrado aquella tolerancia que tanto nos identificaba</a:t>
            </a:r>
            <a:endParaRPr lang="es-ES" sz="20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..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s-ES" sz="2000" dirty="0" smtClean="0"/>
              <a:t>Por eso, los jóvenes, los adultos, los niños y todos en general, los nacidos y los no nacidos en la capital del Valle, tenemos que tomar partido de esta situación cambiando esa herencia de “cultura </a:t>
            </a:r>
            <a:r>
              <a:rPr lang="es-ES" sz="2000" dirty="0" err="1" smtClean="0"/>
              <a:t>traqueta</a:t>
            </a:r>
            <a:r>
              <a:rPr lang="es-ES" sz="2000" dirty="0" smtClean="0"/>
              <a:t>” a la cual nos hemos acostumbrado.</a:t>
            </a:r>
          </a:p>
          <a:p>
            <a:pPr algn="just">
              <a:buNone/>
            </a:pPr>
            <a:r>
              <a:rPr lang="es-ES" sz="2000" dirty="0" smtClean="0"/>
              <a:t>    tenemos que sentir esa necesidad de cambio, esa retoma de valores que tanto anhelamos, en donde todos los ciudadanos seamos participes y tomemos una iniciativa de liderazgo, creando y promoviendo campañas de cultura cívica  para hacer de nuestra ciudad una como antes o a un mejor, por que con esto seran mas los ingresos, no les ha pasado que cuando se llega a ciertas ciudades lo reciben a uno realmente agradable, dan ganas de quedarse, y eso es lo que debemos volver a implementar en Cali, hacer una ciudad acogedora para volver a retomar el nombre de “la sucursal del cielo”</a:t>
            </a:r>
            <a:endParaRPr lang="es-ES" sz="20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57256" cy="436910"/>
          </a:xfrm>
        </p:spPr>
        <p:txBody>
          <a:bodyPr>
            <a:normAutofit/>
          </a:bodyPr>
          <a:lstStyle/>
          <a:p>
            <a:r>
              <a:rPr lang="es-ES" sz="2000" b="1" dirty="0" smtClean="0">
                <a:solidFill>
                  <a:schemeClr val="tx1"/>
                </a:solidFill>
              </a:rPr>
              <a:t>Santiago de Cali actualmente:</a:t>
            </a:r>
            <a:endParaRPr lang="es-ES" sz="2000" b="1" dirty="0">
              <a:solidFill>
                <a:schemeClr val="tx1"/>
              </a:solidFill>
            </a:endParaRPr>
          </a:p>
        </p:txBody>
      </p:sp>
      <p:pic>
        <p:nvPicPr>
          <p:cNvPr id="4" name="3 Marcador de contenido" descr="mio_cal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844824"/>
            <a:ext cx="7086600" cy="3987800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…</a:t>
            </a:r>
            <a:endParaRPr lang="es-ES" dirty="0"/>
          </a:p>
        </p:txBody>
      </p:sp>
      <p:pic>
        <p:nvPicPr>
          <p:cNvPr id="4" name="3 Marcador de contenido" descr="image0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700808"/>
            <a:ext cx="6840760" cy="4364404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s-ES" sz="2000" dirty="0" smtClean="0"/>
              <a:t>Pero hay más...... porque por Cali, pasan de manera permanente los mejores intérpretes de la música popular, el teatro y en fin todas las expresiones de la cultura y las bellas artes y en sus fines de semana en los centros recreativos la bella figura de las caleñas adorna la amplitud de su paisaje.</a:t>
            </a:r>
          </a:p>
          <a:p>
            <a:pPr algn="just"/>
            <a:endParaRPr lang="es-ES" sz="2000" dirty="0" smtClean="0"/>
          </a:p>
          <a:p>
            <a:pPr algn="just"/>
            <a:r>
              <a:rPr lang="es-ES" sz="2200" dirty="0" smtClean="0"/>
              <a:t>Los ríos y quebradas que circundan la ciudad son un atractivo para que el turista disfrute su permanencia. Igualmente cuenta con una completa infraestructura deportiva y recreativa, lo que la hace modelo a nivel mundial en el campo de la recreación popular.</a:t>
            </a:r>
          </a:p>
          <a:p>
            <a:pPr algn="just"/>
            <a:endParaRPr lang="es-ES" sz="2200" dirty="0" smtClean="0"/>
          </a:p>
          <a:p>
            <a:pPr algn="just"/>
            <a:r>
              <a:rPr lang="es-ES" sz="2200" dirty="0" smtClean="0"/>
              <a:t>A orillas del río Cali y sus alrededores encontrará el turista edificios y monumentos que constituyen el patrimonio histórico de la ciudad. </a:t>
            </a:r>
            <a:endParaRPr lang="es-ES" sz="22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flipV="1">
            <a:off x="395536" y="512618"/>
            <a:ext cx="7529264" cy="46811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..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s-ES" dirty="0" smtClean="0"/>
          </a:p>
          <a:p>
            <a:pPr algn="ctr"/>
            <a:endParaRPr lang="es-ES" dirty="0" smtClean="0"/>
          </a:p>
          <a:p>
            <a:pPr algn="ctr"/>
            <a:endParaRPr lang="es-ES" sz="3600" dirty="0" smtClean="0"/>
          </a:p>
          <a:p>
            <a:pPr algn="ctr"/>
            <a:r>
              <a:rPr lang="es-ES" sz="3600" dirty="0" smtClean="0"/>
              <a:t>GRACIAS!</a:t>
            </a:r>
            <a:endParaRPr lang="es-ES" sz="36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Sus museos y teatros también guardan la tradición y crecen en sus vegas:</a:t>
            </a:r>
          </a:p>
        </p:txBody>
      </p:sp>
      <p:pic>
        <p:nvPicPr>
          <p:cNvPr id="5" name="4 Marcador de contenido" descr="Teatro_Municipal_Cali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4032448" cy="3017286"/>
          </a:xfrm>
        </p:spPr>
      </p:pic>
      <p:pic>
        <p:nvPicPr>
          <p:cNvPr id="2052" name="Picture 4" descr="C:\Documents and Settings\user\Escritorio\TEATRO JORGE ISAACS-CALI-VALLE-cali40w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36912"/>
            <a:ext cx="4032447" cy="304011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764704"/>
            <a:ext cx="7395592" cy="494928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chemeClr val="tx1"/>
                </a:solidFill>
              </a:rPr>
              <a:t>Monumentos de Cali: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sz="2000" dirty="0" smtClean="0"/>
              <a:t>Cristo Rey</a:t>
            </a:r>
          </a:p>
          <a:p>
            <a:r>
              <a:rPr lang="es-ES" sz="2000" dirty="0" smtClean="0"/>
              <a:t>El Gato del Río</a:t>
            </a:r>
          </a:p>
          <a:p>
            <a:r>
              <a:rPr lang="es-ES" sz="2000" dirty="0" smtClean="0"/>
              <a:t>LA NEGRA DEL CHONTADURO</a:t>
            </a:r>
          </a:p>
          <a:p>
            <a:r>
              <a:rPr lang="es-ES" sz="2000" dirty="0" smtClean="0"/>
              <a:t>La Torre </a:t>
            </a:r>
            <a:r>
              <a:rPr lang="es-ES" sz="2000" dirty="0" err="1" smtClean="0"/>
              <a:t>Mudejar</a:t>
            </a:r>
            <a:endParaRPr lang="es-ES" sz="2000" dirty="0" smtClean="0"/>
          </a:p>
          <a:p>
            <a:r>
              <a:rPr lang="es-ES" sz="2000" dirty="0" smtClean="0"/>
              <a:t>Las Tres Cruces</a:t>
            </a:r>
          </a:p>
          <a:p>
            <a:r>
              <a:rPr lang="es-ES" sz="2000" dirty="0" smtClean="0"/>
              <a:t>MONUMENTO A ANTONIO GALÁN</a:t>
            </a:r>
          </a:p>
          <a:p>
            <a:r>
              <a:rPr lang="es-ES" sz="2000" dirty="0" smtClean="0"/>
              <a:t>MONUMENTO A BENITO JUÁREZ</a:t>
            </a:r>
          </a:p>
          <a:p>
            <a:r>
              <a:rPr lang="es-ES" sz="2000" dirty="0" smtClean="0"/>
              <a:t>MONUMENTO A BOLIVAR</a:t>
            </a:r>
          </a:p>
          <a:p>
            <a:r>
              <a:rPr lang="es-ES" sz="2000" dirty="0" smtClean="0"/>
              <a:t>MONUMENTO A LA AVIACION</a:t>
            </a:r>
          </a:p>
          <a:p>
            <a:r>
              <a:rPr lang="es-ES" sz="2000" dirty="0" smtClean="0"/>
              <a:t>MONUMENTO A LA INFANCIA</a:t>
            </a:r>
          </a:p>
          <a:p>
            <a:r>
              <a:rPr lang="es-ES" sz="2000" dirty="0" smtClean="0"/>
              <a:t>MONUMENTO A LA SALUD</a:t>
            </a:r>
          </a:p>
          <a:p>
            <a:r>
              <a:rPr lang="es-ES" sz="2000" dirty="0" smtClean="0"/>
              <a:t>MONUMENTO A LA VIDA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..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s-ES" sz="2000" dirty="0" smtClean="0"/>
              <a:t>MONUMENTO A LAS CIUDADES CONFEDERADAS</a:t>
            </a:r>
          </a:p>
          <a:p>
            <a:pPr algn="just"/>
            <a:r>
              <a:rPr lang="es-ES" sz="2000" dirty="0" smtClean="0"/>
              <a:t>MONUMENTO AL DEPORTE</a:t>
            </a:r>
          </a:p>
          <a:p>
            <a:pPr algn="just"/>
            <a:r>
              <a:rPr lang="es-ES" sz="2000" dirty="0" smtClean="0"/>
              <a:t>MONUMENTO AL PERRO</a:t>
            </a:r>
          </a:p>
          <a:p>
            <a:pPr algn="just"/>
            <a:r>
              <a:rPr lang="es-ES" sz="2000" dirty="0" smtClean="0"/>
              <a:t>MONUMENTO CUADRIGA ROMANA</a:t>
            </a:r>
          </a:p>
          <a:p>
            <a:pPr algn="just"/>
            <a:r>
              <a:rPr lang="es-ES" sz="2000" dirty="0" smtClean="0"/>
              <a:t>MONUMENTO DE GRAN AHORRAR</a:t>
            </a:r>
          </a:p>
          <a:p>
            <a:pPr algn="just"/>
            <a:r>
              <a:rPr lang="es-ES" sz="2000" dirty="0" smtClean="0"/>
              <a:t>MONUMENTO POLICÍA NACIONAL</a:t>
            </a:r>
          </a:p>
          <a:p>
            <a:pPr algn="just"/>
            <a:r>
              <a:rPr lang="es-ES" sz="2000" dirty="0" smtClean="0"/>
              <a:t>MONUMENTOS AVES DEL RÍO</a:t>
            </a:r>
          </a:p>
          <a:p>
            <a:pPr algn="just"/>
            <a:r>
              <a:rPr lang="es-ES" sz="2000" dirty="0" smtClean="0"/>
              <a:t>Monumento a Jorge Isaac</a:t>
            </a:r>
          </a:p>
          <a:p>
            <a:pPr algn="just"/>
            <a:r>
              <a:rPr lang="es-ES" sz="2000" dirty="0" smtClean="0"/>
              <a:t>Monumento a María Mulata</a:t>
            </a:r>
          </a:p>
          <a:p>
            <a:pPr algn="just"/>
            <a:r>
              <a:rPr lang="es-ES" sz="2000" dirty="0" smtClean="0"/>
              <a:t>Monumento a la Solidaria Empresarial</a:t>
            </a:r>
          </a:p>
          <a:p>
            <a:pPr algn="just"/>
            <a:r>
              <a:rPr lang="es-ES" sz="2000" dirty="0" smtClean="0"/>
              <a:t>Sebastián de </a:t>
            </a:r>
            <a:r>
              <a:rPr lang="es-ES" sz="2000" dirty="0" err="1" smtClean="0"/>
              <a:t>Belalcazar</a:t>
            </a:r>
            <a:endParaRPr lang="es-ES" sz="2000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>
            <a:normAutofit/>
          </a:bodyPr>
          <a:lstStyle/>
          <a:p>
            <a:r>
              <a:rPr lang="es-ES" sz="2000" b="1" dirty="0" smtClean="0">
                <a:solidFill>
                  <a:schemeClr val="tx1"/>
                </a:solidFill>
              </a:rPr>
              <a:t>MONUMENTO A LA SOLIDARIDAD</a:t>
            </a:r>
            <a:endParaRPr lang="es-ES" sz="2000" b="1" dirty="0">
              <a:solidFill>
                <a:schemeClr val="tx1"/>
              </a:solidFill>
            </a:endParaRPr>
          </a:p>
        </p:txBody>
      </p:sp>
      <p:pic>
        <p:nvPicPr>
          <p:cNvPr id="4" name="3 Marcador de contenido" descr="monumento_de_la_so_galleryfu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51068" y="3136614"/>
            <a:ext cx="2665476" cy="1929384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000" b="1" dirty="0" smtClean="0">
                <a:solidFill>
                  <a:schemeClr val="tx1"/>
                </a:solidFill>
              </a:rPr>
              <a:t>CRISTO REY:</a:t>
            </a:r>
            <a:endParaRPr lang="es-ES" sz="2000" b="1" dirty="0">
              <a:solidFill>
                <a:schemeClr val="tx1"/>
              </a:solidFill>
            </a:endParaRPr>
          </a:p>
        </p:txBody>
      </p:sp>
      <p:pic>
        <p:nvPicPr>
          <p:cNvPr id="4" name="3 Marcador de contenido" descr="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772816"/>
            <a:ext cx="5620686" cy="3751808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7539608" cy="882352"/>
          </a:xfrm>
        </p:spPr>
        <p:txBody>
          <a:bodyPr>
            <a:normAutofit/>
          </a:bodyPr>
          <a:lstStyle/>
          <a:p>
            <a:r>
              <a:rPr lang="es-ES" sz="2000" b="1" dirty="0" smtClean="0">
                <a:solidFill>
                  <a:schemeClr val="tx1"/>
                </a:solidFill>
              </a:rPr>
              <a:t>Sebastián de </a:t>
            </a:r>
            <a:r>
              <a:rPr lang="es-ES" sz="2000" b="1" dirty="0" err="1" smtClean="0">
                <a:solidFill>
                  <a:schemeClr val="tx1"/>
                </a:solidFill>
              </a:rPr>
              <a:t>belalcazar</a:t>
            </a:r>
            <a:r>
              <a:rPr lang="es-ES" sz="2000" b="1" dirty="0" smtClean="0">
                <a:solidFill>
                  <a:schemeClr val="tx1"/>
                </a:solidFill>
              </a:rPr>
              <a:t>: </a:t>
            </a:r>
            <a:endParaRPr lang="es-ES" sz="2000" b="1" dirty="0">
              <a:solidFill>
                <a:schemeClr val="tx1"/>
              </a:solidFill>
            </a:endParaRPr>
          </a:p>
        </p:txBody>
      </p:sp>
      <p:pic>
        <p:nvPicPr>
          <p:cNvPr id="4" name="3 Marcador de contenido" descr="3879665404_54c818d2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12776"/>
            <a:ext cx="6350000" cy="4762500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76672"/>
            <a:ext cx="7601272" cy="724942"/>
          </a:xfrm>
        </p:spPr>
        <p:txBody>
          <a:bodyPr>
            <a:normAutofit/>
          </a:bodyPr>
          <a:lstStyle/>
          <a:p>
            <a:r>
              <a:rPr lang="es-ES" sz="2000" b="1" dirty="0" smtClean="0">
                <a:solidFill>
                  <a:schemeClr val="tx1"/>
                </a:solidFill>
              </a:rPr>
              <a:t>El gato del rio:</a:t>
            </a:r>
            <a:endParaRPr lang="es-ES" sz="2000" b="1" dirty="0">
              <a:solidFill>
                <a:schemeClr val="tx1"/>
              </a:solidFill>
            </a:endParaRPr>
          </a:p>
        </p:txBody>
      </p:sp>
      <p:pic>
        <p:nvPicPr>
          <p:cNvPr id="4" name="3 Marcador de contenido" descr="cali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700808"/>
            <a:ext cx="3888432" cy="4680520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250</TotalTime>
  <Words>855</Words>
  <Application>Microsoft Office PowerPoint</Application>
  <PresentationFormat>Presentación en pantalla (4:3)</PresentationFormat>
  <Paragraphs>78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Trebuchet MS</vt:lpstr>
      <vt:lpstr>Wingdings 3</vt:lpstr>
      <vt:lpstr>Faceta</vt:lpstr>
      <vt:lpstr>Santiago de Cali:</vt:lpstr>
      <vt:lpstr>…</vt:lpstr>
      <vt:lpstr>Sus museos y teatros también guardan la tradición y crecen en sus vegas:</vt:lpstr>
      <vt:lpstr>Monumentos de Cali:</vt:lpstr>
      <vt:lpstr>..</vt:lpstr>
      <vt:lpstr>MONUMENTO A LA SOLIDARIDAD</vt:lpstr>
      <vt:lpstr>CRISTO REY:</vt:lpstr>
      <vt:lpstr>Sebastián de belalcazar: </vt:lpstr>
      <vt:lpstr>El gato del rio:</vt:lpstr>
      <vt:lpstr>Programa de recuperación de espacios públicos</vt:lpstr>
      <vt:lpstr>Proyectos realizados:</vt:lpstr>
      <vt:lpstr>…</vt:lpstr>
      <vt:lpstr>¿De donde viene la salsa?</vt:lpstr>
      <vt:lpstr>..</vt:lpstr>
      <vt:lpstr>…</vt:lpstr>
      <vt:lpstr>Cultura ciudadana:</vt:lpstr>
      <vt:lpstr>..</vt:lpstr>
      <vt:lpstr>Santiago de Cali actualmente:</vt:lpstr>
      <vt:lpstr>…</vt:lpstr>
      <vt:lpstr>..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CG-Uno</cp:lastModifiedBy>
  <cp:revision>32</cp:revision>
  <dcterms:created xsi:type="dcterms:W3CDTF">2012-06-03T18:21:50Z</dcterms:created>
  <dcterms:modified xsi:type="dcterms:W3CDTF">2015-09-28T16:22:46Z</dcterms:modified>
</cp:coreProperties>
</file>